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84" r:id="rId3"/>
    <p:sldId id="279" r:id="rId4"/>
    <p:sldId id="270" r:id="rId5"/>
    <p:sldId id="273" r:id="rId6"/>
    <p:sldId id="323" r:id="rId7"/>
    <p:sldId id="268" r:id="rId8"/>
    <p:sldId id="274" r:id="rId9"/>
    <p:sldId id="275" r:id="rId10"/>
    <p:sldId id="276" r:id="rId11"/>
    <p:sldId id="322" r:id="rId12"/>
    <p:sldId id="285" r:id="rId13"/>
    <p:sldId id="286" r:id="rId14"/>
    <p:sldId id="32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12" d="100"/>
          <a:sy n="112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CB3FC-E414-574D-8B66-0FECFE01676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35791-3718-5247-A960-1D6B4AFC7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6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correlation between different food consumption and its effect on obesity is a commonly studied topic. However, the correlation between food consumption and obesity is not the only studied topic.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64024-04A8-CB4A-A7CD-577C6C6EF0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4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64024-04A8-CB4A-A7CD-577C6C6EF0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24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Filtering Step (921617 Images)  	Device 	% of Images remaining</a:t>
            </a:r>
          </a:p>
          <a:p>
            <a:r>
              <a:rPr lang="en-SG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images captured 		Watch 	100</a:t>
            </a:r>
          </a:p>
          <a:p>
            <a:r>
              <a:rPr lang="en-SG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 Variance &amp; Face Count		Phone 	88</a:t>
            </a:r>
          </a:p>
          <a:p>
            <a:r>
              <a:rPr lang="en-SG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Edge Count Filter 		Server 	37</a:t>
            </a:r>
          </a:p>
          <a:p>
            <a:r>
              <a:rPr lang="en-SG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Plate Shape Filter 		Server 	6.6</a:t>
            </a:r>
          </a:p>
          <a:p>
            <a:r>
              <a:rPr lang="en-SG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Depth Map &amp; CNN based Filter 	Server 	0.8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062AD0-3D0B-4682-9233-66BC3C1575C9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8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 public seating areas, 3 food courts, and 2 restaurants)</a:t>
            </a:r>
          </a:p>
          <a:p>
            <a:r>
              <a:rPr lang="en-SG" dirty="0"/>
              <a:t>buns, rice cakes, rice with curry, pasta, and salad</a:t>
            </a:r>
          </a:p>
          <a:p>
            <a:endParaRPr lang="en-US" dirty="0"/>
          </a:p>
          <a:p>
            <a:r>
              <a:rPr lang="en-US" dirty="0"/>
              <a:t>Age group </a:t>
            </a:r>
            <a:r>
              <a:rPr lang="en-US" dirty="0">
                <a:sym typeface="Wingdings" panose="05000000000000000000" pitchFamily="2" charset="2"/>
              </a:rPr>
              <a:t> 24 to 34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FAD4E-7C19-4A70-82B7-4590DCAA3A8D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71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7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1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1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7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85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6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2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1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0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A6103-2C52-F54D-9A61-0A236A3452F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09BB-8E25-D14D-9B77-32AAA508A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6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doi.org/10.1080/07315724.2004.1071935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26" Type="http://schemas.openxmlformats.org/officeDocument/2006/relationships/image" Target="../media/image36.jpg"/><Relationship Id="rId39" Type="http://schemas.openxmlformats.org/officeDocument/2006/relationships/image" Target="../media/image49.jpg"/><Relationship Id="rId21" Type="http://schemas.openxmlformats.org/officeDocument/2006/relationships/image" Target="../media/image31.jpg"/><Relationship Id="rId34" Type="http://schemas.openxmlformats.org/officeDocument/2006/relationships/image" Target="../media/image44.jpg"/><Relationship Id="rId42" Type="http://schemas.openxmlformats.org/officeDocument/2006/relationships/image" Target="../media/image52.jpg"/><Relationship Id="rId47" Type="http://schemas.openxmlformats.org/officeDocument/2006/relationships/image" Target="../media/image57.jpg"/><Relationship Id="rId50" Type="http://schemas.openxmlformats.org/officeDocument/2006/relationships/image" Target="../media/image60.jpg"/><Relationship Id="rId55" Type="http://schemas.openxmlformats.org/officeDocument/2006/relationships/image" Target="../media/image65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6" Type="http://schemas.openxmlformats.org/officeDocument/2006/relationships/image" Target="../media/image26.jpg"/><Relationship Id="rId29" Type="http://schemas.openxmlformats.org/officeDocument/2006/relationships/image" Target="../media/image39.jpg"/><Relationship Id="rId11" Type="http://schemas.openxmlformats.org/officeDocument/2006/relationships/image" Target="../media/image21.jpg"/><Relationship Id="rId24" Type="http://schemas.openxmlformats.org/officeDocument/2006/relationships/image" Target="../media/image34.jpg"/><Relationship Id="rId32" Type="http://schemas.openxmlformats.org/officeDocument/2006/relationships/image" Target="../media/image42.jpg"/><Relationship Id="rId37" Type="http://schemas.openxmlformats.org/officeDocument/2006/relationships/image" Target="../media/image47.jpg"/><Relationship Id="rId40" Type="http://schemas.openxmlformats.org/officeDocument/2006/relationships/image" Target="../media/image50.jpg"/><Relationship Id="rId45" Type="http://schemas.openxmlformats.org/officeDocument/2006/relationships/image" Target="../media/image55.jpg"/><Relationship Id="rId53" Type="http://schemas.openxmlformats.org/officeDocument/2006/relationships/image" Target="../media/image63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19" Type="http://schemas.openxmlformats.org/officeDocument/2006/relationships/image" Target="../media/image29.jpg"/><Relationship Id="rId31" Type="http://schemas.openxmlformats.org/officeDocument/2006/relationships/image" Target="../media/image41.jpg"/><Relationship Id="rId44" Type="http://schemas.openxmlformats.org/officeDocument/2006/relationships/image" Target="../media/image54.jpg"/><Relationship Id="rId52" Type="http://schemas.openxmlformats.org/officeDocument/2006/relationships/image" Target="../media/image62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4.jpg"/><Relationship Id="rId22" Type="http://schemas.openxmlformats.org/officeDocument/2006/relationships/image" Target="../media/image32.jpg"/><Relationship Id="rId27" Type="http://schemas.openxmlformats.org/officeDocument/2006/relationships/image" Target="../media/image37.jpg"/><Relationship Id="rId30" Type="http://schemas.openxmlformats.org/officeDocument/2006/relationships/image" Target="../media/image40.jpg"/><Relationship Id="rId35" Type="http://schemas.openxmlformats.org/officeDocument/2006/relationships/image" Target="../media/image45.jpg"/><Relationship Id="rId43" Type="http://schemas.openxmlformats.org/officeDocument/2006/relationships/image" Target="../media/image53.jpg"/><Relationship Id="rId48" Type="http://schemas.openxmlformats.org/officeDocument/2006/relationships/image" Target="../media/image58.jpg"/><Relationship Id="rId8" Type="http://schemas.openxmlformats.org/officeDocument/2006/relationships/image" Target="../media/image18.jpg"/><Relationship Id="rId51" Type="http://schemas.openxmlformats.org/officeDocument/2006/relationships/image" Target="../media/image61.jpg"/><Relationship Id="rId3" Type="http://schemas.openxmlformats.org/officeDocument/2006/relationships/image" Target="../media/image13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5" Type="http://schemas.openxmlformats.org/officeDocument/2006/relationships/image" Target="../media/image35.jpg"/><Relationship Id="rId33" Type="http://schemas.openxmlformats.org/officeDocument/2006/relationships/image" Target="../media/image43.jpg"/><Relationship Id="rId38" Type="http://schemas.openxmlformats.org/officeDocument/2006/relationships/image" Target="../media/image48.jpg"/><Relationship Id="rId46" Type="http://schemas.openxmlformats.org/officeDocument/2006/relationships/image" Target="../media/image56.jpg"/><Relationship Id="rId20" Type="http://schemas.openxmlformats.org/officeDocument/2006/relationships/image" Target="../media/image30.jpg"/><Relationship Id="rId41" Type="http://schemas.openxmlformats.org/officeDocument/2006/relationships/image" Target="../media/image51.jpg"/><Relationship Id="rId54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5" Type="http://schemas.openxmlformats.org/officeDocument/2006/relationships/image" Target="../media/image25.jpg"/><Relationship Id="rId23" Type="http://schemas.openxmlformats.org/officeDocument/2006/relationships/image" Target="../media/image33.jpg"/><Relationship Id="rId28" Type="http://schemas.openxmlformats.org/officeDocument/2006/relationships/image" Target="../media/image38.jpg"/><Relationship Id="rId36" Type="http://schemas.openxmlformats.org/officeDocument/2006/relationships/image" Target="../media/image46.jpg"/><Relationship Id="rId49" Type="http://schemas.openxmlformats.org/officeDocument/2006/relationships/image" Target="../media/image5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76.jpeg"/><Relationship Id="rId18" Type="http://schemas.openxmlformats.org/officeDocument/2006/relationships/image" Target="../media/image81.jpe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jpeg"/><Relationship Id="rId7" Type="http://schemas.openxmlformats.org/officeDocument/2006/relationships/image" Target="../media/image70.jpeg"/><Relationship Id="rId12" Type="http://schemas.openxmlformats.org/officeDocument/2006/relationships/image" Target="../media/image75.jpeg"/><Relationship Id="rId17" Type="http://schemas.openxmlformats.org/officeDocument/2006/relationships/image" Target="../media/image80.jpeg"/><Relationship Id="rId25" Type="http://schemas.openxmlformats.org/officeDocument/2006/relationships/image" Target="../media/image88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9.jpeg"/><Relationship Id="rId20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24" Type="http://schemas.openxmlformats.org/officeDocument/2006/relationships/image" Target="../media/image87.jpeg"/><Relationship Id="rId5" Type="http://schemas.openxmlformats.org/officeDocument/2006/relationships/image" Target="../media/image68.jpeg"/><Relationship Id="rId15" Type="http://schemas.openxmlformats.org/officeDocument/2006/relationships/image" Target="../media/image78.jpeg"/><Relationship Id="rId23" Type="http://schemas.openxmlformats.org/officeDocument/2006/relationships/image" Target="../media/image86.jpeg"/><Relationship Id="rId10" Type="http://schemas.openxmlformats.org/officeDocument/2006/relationships/image" Target="../media/image73.jpeg"/><Relationship Id="rId19" Type="http://schemas.openxmlformats.org/officeDocument/2006/relationships/image" Target="../media/image82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Relationship Id="rId14" Type="http://schemas.openxmlformats.org/officeDocument/2006/relationships/image" Target="../media/image77.jpeg"/><Relationship Id="rId22" Type="http://schemas.openxmlformats.org/officeDocument/2006/relationships/image" Target="../media/image85.jpeg"/><Relationship Id="rId27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9E7C-0C24-5042-85D7-B774DAE0E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615" y="1214438"/>
            <a:ext cx="8446770" cy="2387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Annapurna: Building a Real-World Smartwatch based Automated Food Journal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84CC7-CE1E-F346-8D97-1DDA5B967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33558"/>
            <a:ext cx="6858000" cy="1655762"/>
          </a:xfrm>
        </p:spPr>
        <p:txBody>
          <a:bodyPr/>
          <a:lstStyle/>
          <a:p>
            <a:r>
              <a:rPr lang="en-US" dirty="0"/>
              <a:t>Sougata Sen; Vigneshwaran Subbaraju; </a:t>
            </a:r>
            <a:r>
              <a:rPr lang="en-US" u="sng" dirty="0"/>
              <a:t>Archan Misra</a:t>
            </a:r>
            <a:r>
              <a:rPr lang="en-US" dirty="0"/>
              <a:t>, Rajesh K Balan and Youngki Lee </a:t>
            </a:r>
          </a:p>
          <a:p>
            <a:r>
              <a:rPr lang="en-US" dirty="0"/>
              <a:t>Singapore Management University, Singapore</a:t>
            </a:r>
          </a:p>
        </p:txBody>
      </p:sp>
    </p:spTree>
    <p:extLst>
      <p:ext uri="{BB962C8B-B14F-4D97-AF65-F5344CB8AC3E}">
        <p14:creationId xmlns:p14="http://schemas.microsoft.com/office/powerpoint/2010/main" val="1977570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5869" y="146775"/>
            <a:ext cx="854529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IMAGE CAPTURE CONSIDERATIONS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" name="Rounded Rectangle 18"/>
          <p:cNvSpPr/>
          <p:nvPr/>
        </p:nvSpPr>
        <p:spPr>
          <a:xfrm>
            <a:off x="340127" y="904054"/>
            <a:ext cx="2827243" cy="424073"/>
          </a:xfrm>
          <a:prstGeom prst="roundRect">
            <a:avLst/>
          </a:prstGeom>
          <a:solidFill>
            <a:srgbClr val="0E1C5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524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How Long to Capture?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r="-723" b="11142"/>
          <a:stretch/>
        </p:blipFill>
        <p:spPr>
          <a:xfrm>
            <a:off x="4885112" y="2498652"/>
            <a:ext cx="3976046" cy="2995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" b="11143"/>
          <a:stretch/>
        </p:blipFill>
        <p:spPr>
          <a:xfrm>
            <a:off x="520995" y="2498652"/>
            <a:ext cx="3944622" cy="29952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91935" y="2711589"/>
            <a:ext cx="3214252" cy="2255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Arrow: Up 10"/>
          <p:cNvSpPr/>
          <p:nvPr/>
        </p:nvSpPr>
        <p:spPr>
          <a:xfrm>
            <a:off x="-40703" y="2296580"/>
            <a:ext cx="713143" cy="3444949"/>
          </a:xfrm>
          <a:prstGeom prst="upArrow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Good Image Prob.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Right 11"/>
          <p:cNvSpPr/>
          <p:nvPr/>
        </p:nvSpPr>
        <p:spPr>
          <a:xfrm>
            <a:off x="1081302" y="5369389"/>
            <a:ext cx="3214252" cy="744279"/>
          </a:xfrm>
          <a:prstGeom prst="rightArrow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 of Gestures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23014" y="2711589"/>
            <a:ext cx="3214252" cy="2255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Up 13"/>
          <p:cNvSpPr/>
          <p:nvPr/>
        </p:nvSpPr>
        <p:spPr>
          <a:xfrm>
            <a:off x="4379743" y="2296580"/>
            <a:ext cx="713143" cy="3444949"/>
          </a:xfrm>
          <a:prstGeom prst="upArrow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Good Image Prob.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Right 14"/>
          <p:cNvSpPr/>
          <p:nvPr/>
        </p:nvSpPr>
        <p:spPr>
          <a:xfrm>
            <a:off x="5523014" y="5369389"/>
            <a:ext cx="3214252" cy="744279"/>
          </a:xfrm>
          <a:prstGeom prst="rightArrow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 of Gestures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1302" y="2373035"/>
            <a:ext cx="2984211" cy="338554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Continuously,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Till-K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 gestures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23014" y="2415513"/>
            <a:ext cx="2984211" cy="33855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Intermittently,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During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gestures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42660" y="1116090"/>
                <a:ext cx="4697696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Good Image Probability 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k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SG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0" lang="en-SG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𝑔𝑜𝑜𝑑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𝑖𝑚𝑎𝑔𝑒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𝑓𝑜𝑟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nary>
                      </m:num>
                      <m:den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𝑇𝑜𝑡𝑎𝑙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𝐸𝑝𝑖𝑠𝑜𝑑𝑒𝑠</m:t>
                        </m:r>
                      </m:den>
                    </m:f>
                  </m:oMath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660" y="1116090"/>
                <a:ext cx="4697696" cy="533929"/>
              </a:xfrm>
              <a:prstGeom prst="rect">
                <a:avLst/>
              </a:prstGeom>
              <a:blipFill>
                <a:blip r:embed="rId4"/>
                <a:stretch>
                  <a:fillRect l="-1078" t="-53488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088F56-9054-42E8-B1A7-B8D4C64BBC56}" type="slidenum">
              <a:rPr kumimoji="0" lang="en-SG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SG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3587" y="456499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Approx. 135 seconds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9156" y="451115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Approx. 40 seconds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0660" y="1983260"/>
            <a:ext cx="25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 Number of Images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9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2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8" grpId="0"/>
      <p:bldP spid="2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14960" y="131535"/>
            <a:ext cx="8679924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Final web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2" y="876829"/>
            <a:ext cx="7967518" cy="353007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509FF9-E95A-6C49-B2FF-13FFEDF6F579}"/>
              </a:ext>
            </a:extLst>
          </p:cNvPr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1" name="Slide Number Placeholder 14">
            <a:extLst>
              <a:ext uri="{FF2B5EF4-FFF2-40B4-BE49-F238E27FC236}">
                <a16:creationId xmlns:a16="http://schemas.microsoft.com/office/drawing/2014/main" id="{AB53D75E-A24B-E643-A031-4348E0E225E9}"/>
              </a:ext>
            </a:extLst>
          </p:cNvPr>
          <p:cNvSpPr txBox="1">
            <a:spLocks/>
          </p:cNvSpPr>
          <p:nvPr/>
        </p:nvSpPr>
        <p:spPr>
          <a:xfrm>
            <a:off x="7708900" y="6691313"/>
            <a:ext cx="1295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88F56-9054-42E8-B1A7-B8D4C64BBC56}" type="slidenum">
              <a:rPr kumimoji="0" lang="en-S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31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B51880-FF75-0248-A864-15D03A3FDF9E}"/>
              </a:ext>
            </a:extLst>
          </p:cNvPr>
          <p:cNvSpPr txBox="1">
            <a:spLocks/>
          </p:cNvSpPr>
          <p:nvPr/>
        </p:nvSpPr>
        <p:spPr>
          <a:xfrm>
            <a:off x="315869" y="146775"/>
            <a:ext cx="854529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STUDIES in daily life settings</a:t>
            </a:r>
            <a:endParaRPr kumimoji="0" lang="en-US" sz="2800" b="1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679F7-0F76-B249-A12A-1AC8F521CC74}"/>
              </a:ext>
            </a:extLst>
          </p:cNvPr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5A842E5-4DAC-FB48-8BBF-66A1C9462537}"/>
              </a:ext>
            </a:extLst>
          </p:cNvPr>
          <p:cNvSpPr/>
          <p:nvPr/>
        </p:nvSpPr>
        <p:spPr>
          <a:xfrm>
            <a:off x="221598" y="1150636"/>
            <a:ext cx="8830962" cy="14818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Total number of Studies: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Studies with stable gesture recognizer: 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Total Participants : 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 of days of data: 46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927DFC-7056-2347-895F-8C0EB6AC7409}"/>
              </a:ext>
            </a:extLst>
          </p:cNvPr>
          <p:cNvSpPr/>
          <p:nvPr/>
        </p:nvSpPr>
        <p:spPr>
          <a:xfrm>
            <a:off x="221598" y="3190578"/>
            <a:ext cx="8830962" cy="13234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SG" sz="2000" dirty="0">
                <a:solidFill>
                  <a:srgbClr val="000000"/>
                </a:solidFill>
                <a:latin typeface="Arial"/>
              </a:rPr>
              <a:t>Number of Meals Reported (Ground Truth): 81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SG" sz="2000" dirty="0">
                <a:solidFill>
                  <a:srgbClr val="000000"/>
                </a:solidFill>
                <a:latin typeface="Arial"/>
              </a:rPr>
              <a:t>Number of meals Identified (TP) : 77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SG" sz="2000" dirty="0">
                <a:solidFill>
                  <a:srgbClr val="000000"/>
                </a:solidFill>
                <a:latin typeface="Arial"/>
              </a:rPr>
              <a:t>Wrongly Identified meals by Gesture recognizer (FP initial): 45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SG" sz="2000" dirty="0">
                <a:solidFill>
                  <a:srgbClr val="000000"/>
                </a:solidFill>
                <a:latin typeface="Arial"/>
              </a:rPr>
              <a:t>False Positives corrected by the Image Recognizer: 41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1DDE787-DDC2-724C-8D61-36778B01EC1C}"/>
              </a:ext>
            </a:extLst>
          </p:cNvPr>
          <p:cNvSpPr/>
          <p:nvPr/>
        </p:nvSpPr>
        <p:spPr>
          <a:xfrm>
            <a:off x="221598" y="726562"/>
            <a:ext cx="2933082" cy="424073"/>
          </a:xfrm>
          <a:prstGeom prst="roundRect">
            <a:avLst/>
          </a:prstGeom>
          <a:solidFill>
            <a:srgbClr val="0E1C5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Study Details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14665-9040-454D-B8DE-F19BD4C8EA87}"/>
              </a:ext>
            </a:extLst>
          </p:cNvPr>
          <p:cNvSpPr/>
          <p:nvPr/>
        </p:nvSpPr>
        <p:spPr>
          <a:xfrm>
            <a:off x="221598" y="2766502"/>
            <a:ext cx="2933082" cy="424073"/>
          </a:xfrm>
          <a:prstGeom prst="roundRect">
            <a:avLst/>
          </a:prstGeom>
          <a:solidFill>
            <a:srgbClr val="0E1C5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System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2CB27-679A-094C-842C-BCBFD5239AD4}"/>
              </a:ext>
            </a:extLst>
          </p:cNvPr>
          <p:cNvSpPr/>
          <p:nvPr/>
        </p:nvSpPr>
        <p:spPr>
          <a:xfrm>
            <a:off x="4777740" y="3509397"/>
            <a:ext cx="2711819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Precision : 95%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E32E7-C35E-1A4E-8622-77AD4F22EB43}"/>
              </a:ext>
            </a:extLst>
          </p:cNvPr>
          <p:cNvSpPr/>
          <p:nvPr/>
        </p:nvSpPr>
        <p:spPr>
          <a:xfrm>
            <a:off x="6709410" y="4171115"/>
            <a:ext cx="1817370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 : 95%</a:t>
            </a:r>
          </a:p>
        </p:txBody>
      </p:sp>
    </p:spTree>
    <p:extLst>
      <p:ext uri="{BB962C8B-B14F-4D97-AF65-F5344CB8AC3E}">
        <p14:creationId xmlns:p14="http://schemas.microsoft.com/office/powerpoint/2010/main" val="19472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0C85F2-F9C3-D94A-8DF5-10E35F32CFC2}"/>
              </a:ext>
            </a:extLst>
          </p:cNvPr>
          <p:cNvSpPr txBox="1">
            <a:spLocks/>
          </p:cNvSpPr>
          <p:nvPr/>
        </p:nvSpPr>
        <p:spPr>
          <a:xfrm>
            <a:off x="315869" y="146775"/>
            <a:ext cx="854529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Word cloud with study details</a:t>
            </a:r>
            <a:endParaRPr kumimoji="0" lang="en-US" sz="2800" b="1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50622D-0621-F340-A7DA-F134A770DADE}"/>
              </a:ext>
            </a:extLst>
          </p:cNvPr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0EFD42-6D9A-AA41-B422-B10B93D507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90" y="1882213"/>
            <a:ext cx="5518439" cy="3605947"/>
          </a:xfrm>
          <a:prstGeom prst="rect">
            <a:avLst/>
          </a:prstGeom>
          <a:ln>
            <a:solidFill>
              <a:srgbClr val="FFFFFF">
                <a:lumMod val="65000"/>
              </a:srgbClr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B568EB-2D73-F743-A75C-A210E50BBE5A}"/>
              </a:ext>
            </a:extLst>
          </p:cNvPr>
          <p:cNvSpPr/>
          <p:nvPr/>
        </p:nvSpPr>
        <p:spPr>
          <a:xfrm>
            <a:off x="1808191" y="1443498"/>
            <a:ext cx="5562614" cy="442781"/>
          </a:xfrm>
          <a:prstGeom prst="roundRect">
            <a:avLst/>
          </a:prstGeom>
          <a:solidFill>
            <a:srgbClr val="0E1C5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Word-cloud: in-the-wild eating</a:t>
            </a:r>
          </a:p>
        </p:txBody>
      </p:sp>
    </p:spTree>
    <p:extLst>
      <p:ext uri="{BB962C8B-B14F-4D97-AF65-F5344CB8AC3E}">
        <p14:creationId xmlns:p14="http://schemas.microsoft.com/office/powerpoint/2010/main" val="28330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CEEA54-856B-4445-BD69-B243F4A38307}"/>
              </a:ext>
            </a:extLst>
          </p:cNvPr>
          <p:cNvSpPr txBox="1">
            <a:spLocks/>
          </p:cNvSpPr>
          <p:nvPr/>
        </p:nvSpPr>
        <p:spPr>
          <a:xfrm>
            <a:off x="315869" y="146775"/>
            <a:ext cx="854529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Summary</a:t>
            </a:r>
            <a:endParaRPr kumimoji="0" lang="en-US" sz="2800" b="1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85D37A-BE6C-0A4E-BFA8-B20465C5A8D1}"/>
              </a:ext>
            </a:extLst>
          </p:cNvPr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A78FA8-3CE0-414C-A6A7-F4F8A083A21F}"/>
              </a:ext>
            </a:extLst>
          </p:cNvPr>
          <p:cNvSpPr txBox="1"/>
          <p:nvPr/>
        </p:nvSpPr>
        <p:spPr>
          <a:xfrm>
            <a:off x="315869" y="1097280"/>
            <a:ext cx="8073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presented the Annapurna system for automated food journaling.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showed the possibility of capturing images of food using an embedded smartwatch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presented the image filtering approach to remove false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showed that Annapurna is robust in identifying images of food in daily life setting – it can achieve a precision and recall of 95%.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4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A7FEFEA-98FF-CF43-976D-7FD79E03B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982" y="1173978"/>
            <a:ext cx="6114638" cy="328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43530C-B145-404F-95EA-1B586AEAD1AD}"/>
              </a:ext>
            </a:extLst>
          </p:cNvPr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" name="Title 6">
            <a:extLst>
              <a:ext uri="{FF2B5EF4-FFF2-40B4-BE49-F238E27FC236}">
                <a16:creationId xmlns:a16="http://schemas.microsoft.com/office/drawing/2014/main" id="{28FE50D6-8745-BA4A-8D74-79F3C0157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4" y="161969"/>
            <a:ext cx="8971106" cy="548640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prstClr val="black"/>
                </a:solidFill>
                <a:latin typeface="Helvetica"/>
              </a:rPr>
              <a:t>NEED FOR AUTOMATED FOOD JOURNALING</a:t>
            </a:r>
          </a:p>
        </p:txBody>
      </p:sp>
      <p:pic>
        <p:nvPicPr>
          <p:cNvPr id="6" name="Picture 2" descr="http://rcnky.com/sites/default/files/styles/large/public/field/image/obesity.png?itok=CXSM2RO3">
            <a:extLst>
              <a:ext uri="{FF2B5EF4-FFF2-40B4-BE49-F238E27FC236}">
                <a16:creationId xmlns:a16="http://schemas.microsoft.com/office/drawing/2014/main" id="{1E0D7DE6-231A-EF42-B71F-A55D1DB81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t="4260" r="4041" b="4831"/>
          <a:stretch/>
        </p:blipFill>
        <p:spPr bwMode="auto">
          <a:xfrm>
            <a:off x="0" y="1021029"/>
            <a:ext cx="2535382" cy="24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FE78C-35CD-944D-A38D-53E38D6C4CBF}"/>
              </a:ext>
            </a:extLst>
          </p:cNvPr>
          <p:cNvSpPr txBox="1"/>
          <p:nvPr/>
        </p:nvSpPr>
        <p:spPr>
          <a:xfrm>
            <a:off x="172894" y="3840460"/>
            <a:ext cx="1798890" cy="1700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Obesity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Diseases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Mood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5830AC0-2B2E-1E49-A287-389A66A6B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67544" y="2176906"/>
            <a:ext cx="1550409" cy="204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D47DB3-F06B-2741-BF80-E13C9A9ADD8D}"/>
              </a:ext>
            </a:extLst>
          </p:cNvPr>
          <p:cNvSpPr/>
          <p:nvPr/>
        </p:nvSpPr>
        <p:spPr>
          <a:xfrm>
            <a:off x="2017953" y="2604155"/>
            <a:ext cx="6352835" cy="11902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Gesture Recognition : Accelerometer + Gyroscope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Capturing : Camera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05F1E5-87CD-CB4A-BEE4-F4BA7D5B8C5E}"/>
              </a:ext>
            </a:extLst>
          </p:cNvPr>
          <p:cNvGrpSpPr/>
          <p:nvPr/>
        </p:nvGrpSpPr>
        <p:grpSpPr>
          <a:xfrm>
            <a:off x="2564112" y="1021029"/>
            <a:ext cx="3889208" cy="5185611"/>
            <a:chOff x="5115092" y="910431"/>
            <a:chExt cx="3889208" cy="51856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FA92BA-F33D-1C47-A6F8-203F1020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092" y="910431"/>
              <a:ext cx="3889208" cy="518561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E65210-65D6-B248-97EF-E5DA10B5379D}"/>
                </a:ext>
              </a:extLst>
            </p:cNvPr>
            <p:cNvSpPr/>
            <p:nvPr/>
          </p:nvSpPr>
          <p:spPr>
            <a:xfrm rot="657908">
              <a:off x="6727329" y="2378616"/>
              <a:ext cx="1424536" cy="523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0ACB9F-ACCB-1E44-957D-14E74721BB8E}"/>
              </a:ext>
            </a:extLst>
          </p:cNvPr>
          <p:cNvCxnSpPr/>
          <p:nvPr/>
        </p:nvCxnSpPr>
        <p:spPr>
          <a:xfrm>
            <a:off x="3633329" y="3915533"/>
            <a:ext cx="796544" cy="5174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1185A9C-E6D8-964C-BB0A-03FDF4E6F00D}"/>
              </a:ext>
            </a:extLst>
          </p:cNvPr>
          <p:cNvSpPr/>
          <p:nvPr/>
        </p:nvSpPr>
        <p:spPr>
          <a:xfrm>
            <a:off x="-63284" y="6441641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Shanthy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A. Bowman &amp; Bryan T.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Vinyard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 (2013) Fast Food Consumption of U.S. Adults: Impact on Energy and Nutrient Intakes and Overweight Status, Journal of the American College of Nutrition, 23:2, 163-168, DOI: 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/>
                <a:ea typeface="+mn-ea"/>
                <a:cs typeface="+mn-cs"/>
                <a:hlinkClick r:id="rId7"/>
              </a:rPr>
              <a:t>10.1080/07315724.2004.10719357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66B1F-CD4D-264B-91EE-8E74B2D2C70A}"/>
              </a:ext>
            </a:extLst>
          </p:cNvPr>
          <p:cNvSpPr/>
          <p:nvPr/>
        </p:nvSpPr>
        <p:spPr>
          <a:xfrm>
            <a:off x="-63284" y="6423771"/>
            <a:ext cx="90807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Johnson, Richard J., et al. "Hypothesis: could excessive fructose intake and uric acid cause type 2 diabetes?." 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Endocrine reviews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30.1 (2009): 96-116.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0D5900-A87D-A546-B093-224702EF97FC}"/>
              </a:ext>
            </a:extLst>
          </p:cNvPr>
          <p:cNvSpPr/>
          <p:nvPr/>
        </p:nvSpPr>
        <p:spPr>
          <a:xfrm>
            <a:off x="0" y="6601983"/>
            <a:ext cx="92389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Hill, Andrew J., Claire FL Weaver, and John E. Blundell. "Food craving, dietary restraint and mood." 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Appetite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17.3 (1991): 187-197.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3CF619-8E85-4E46-9A9D-C4D7A059FCE3}"/>
              </a:ext>
            </a:extLst>
          </p:cNvPr>
          <p:cNvSpPr/>
          <p:nvPr/>
        </p:nvSpPr>
        <p:spPr>
          <a:xfrm>
            <a:off x="0" y="6526279"/>
            <a:ext cx="1970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www.myfitnesspal.com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</p:txBody>
      </p:sp>
      <p:sp>
        <p:nvSpPr>
          <p:cNvPr id="20" name="Slide Number Placeholder 14">
            <a:extLst>
              <a:ext uri="{FF2B5EF4-FFF2-40B4-BE49-F238E27FC236}">
                <a16:creationId xmlns:a16="http://schemas.microsoft.com/office/drawing/2014/main" id="{BC390BF3-2CB9-FD40-BF3E-28D3B1C24B66}"/>
              </a:ext>
            </a:extLst>
          </p:cNvPr>
          <p:cNvSpPr txBox="1">
            <a:spLocks/>
          </p:cNvSpPr>
          <p:nvPr/>
        </p:nvSpPr>
        <p:spPr>
          <a:xfrm>
            <a:off x="7708900" y="6691313"/>
            <a:ext cx="1295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88F56-9054-42E8-B1A7-B8D4C64BBC56}" type="slidenum">
              <a:rPr kumimoji="0" lang="en-S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S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26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" grpId="0"/>
      <p:bldP spid="2" grpId="1"/>
      <p:bldP spid="3" grpId="0"/>
      <p:bldP spid="3" grpId="1"/>
      <p:bldP spid="9" grpId="0"/>
      <p:bldP spid="9" grpId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68440" y="139562"/>
            <a:ext cx="8496682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"/>
                <a:cs typeface="Helvetica"/>
              </a:rPr>
              <a:t>ANNAPURNA: </a:t>
            </a:r>
            <a:r>
              <a:rPr lang="en-US" sz="2400">
                <a:latin typeface="Helvetica"/>
                <a:cs typeface="Helvetica"/>
              </a:rPr>
              <a:t>EATING ANALYTICS SYSTEM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5280" y="1116261"/>
            <a:ext cx="4183380" cy="2626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Goals: </a:t>
            </a:r>
          </a:p>
          <a:p>
            <a:pPr lvl="2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Unobtrusively capture both the eating activities of a user AND the food that she consumers</a:t>
            </a:r>
          </a:p>
          <a:p>
            <a:pPr lvl="2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Provide users with a personalized portal showing the food consumption patterns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335280" y="3816690"/>
            <a:ext cx="8429842" cy="187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End-use cases:</a:t>
            </a:r>
          </a:p>
          <a:p>
            <a:pPr lvl="2">
              <a:buClr>
                <a:srgbClr val="F96A1B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Diet monitoring</a:t>
            </a:r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: self-awareness</a:t>
            </a:r>
          </a:p>
          <a:p>
            <a:pPr lvl="2">
              <a:buClr>
                <a:srgbClr val="F96A1B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Real-time alerts</a:t>
            </a:r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: unhealthy eating habits</a:t>
            </a:r>
          </a:p>
          <a:p>
            <a:pPr lvl="2">
              <a:buClr>
                <a:srgbClr val="F96A1B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Eating forensics</a:t>
            </a:r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: diagnose allergy causes in children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8F56-9054-42E8-B1A7-B8D4C64BBC56}" type="slidenum">
              <a:rPr lang="en-SG" smtClean="0"/>
              <a:t>3</a:t>
            </a:fld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49746-A47E-CA43-86ED-071A21FE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90" y="913130"/>
            <a:ext cx="4254500" cy="3225800"/>
          </a:xfrm>
          <a:prstGeom prst="rect">
            <a:avLst/>
          </a:prstGeom>
        </p:spPr>
      </p:pic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AA49054B-41DB-0648-93B9-36EA46D0158B}"/>
              </a:ext>
            </a:extLst>
          </p:cNvPr>
          <p:cNvSpPr txBox="1">
            <a:spLocks/>
          </p:cNvSpPr>
          <p:nvPr/>
        </p:nvSpPr>
        <p:spPr>
          <a:xfrm>
            <a:off x="7708900" y="6691313"/>
            <a:ext cx="1295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088F56-9054-42E8-B1A7-B8D4C64BBC56}" type="slidenum">
              <a:rPr lang="en-SG" smtClean="0"/>
              <a:pPr/>
              <a:t>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8742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48171" y="132176"/>
            <a:ext cx="8095729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ANNAPURNA: PIPELINE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1478140"/>
            <a:ext cx="7092950" cy="38974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" name="Slide Number Placeholder 14">
            <a:extLst>
              <a:ext uri="{FF2B5EF4-FFF2-40B4-BE49-F238E27FC236}">
                <a16:creationId xmlns:a16="http://schemas.microsoft.com/office/drawing/2014/main" id="{F3BD67E2-895D-0345-806F-2EC059651C29}"/>
              </a:ext>
            </a:extLst>
          </p:cNvPr>
          <p:cNvSpPr txBox="1">
            <a:spLocks/>
          </p:cNvSpPr>
          <p:nvPr/>
        </p:nvSpPr>
        <p:spPr>
          <a:xfrm>
            <a:off x="7708900" y="6691313"/>
            <a:ext cx="1295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88F56-9054-42E8-B1A7-B8D4C64BBC56}" type="slidenum">
              <a:rPr kumimoji="0" lang="en-S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06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8171" y="132176"/>
            <a:ext cx="8095729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ANNAPURNA: Feasibility Study Details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" name="Rectangle 2"/>
          <p:cNvSpPr/>
          <p:nvPr/>
        </p:nvSpPr>
        <p:spPr>
          <a:xfrm>
            <a:off x="221598" y="849871"/>
            <a:ext cx="3770393" cy="15296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21 Participants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 male, 8 female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nationalities 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1598" y="2655024"/>
            <a:ext cx="8236601" cy="18702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135 episodes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66 rice (211 to 1140 sec)</a:t>
            </a: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 sandwich (255 to 363 sec)</a:t>
            </a: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29 pasta/noodles (234 to 711 sec)</a:t>
            </a: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 sliced fruits (51 to 387 sec)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172" y="4696838"/>
            <a:ext cx="3743820" cy="8858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Episodes Video Recorded for Ground Truth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9491" y="849871"/>
            <a:ext cx="4218709" cy="15296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Sensor Data Collected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Accelerometer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Gyroscope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Continuous Image frames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088F56-9054-42E8-B1A7-B8D4C64BBC56}" type="slidenum">
              <a:rPr kumimoji="0" lang="en-SG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G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99355" y="3039888"/>
          <a:ext cx="8545289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8650">
                  <a:extLst>
                    <a:ext uri="{9D8B030D-6E8A-4147-A177-3AD203B41FA5}">
                      <a16:colId xmlns:a16="http://schemas.microsoft.com/office/drawing/2014/main" val="20994825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95602790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3435915197"/>
                    </a:ext>
                  </a:extLst>
                </a:gridCol>
                <a:gridCol w="941696">
                  <a:extLst>
                    <a:ext uri="{9D8B030D-6E8A-4147-A177-3AD203B41FA5}">
                      <a16:colId xmlns:a16="http://schemas.microsoft.com/office/drawing/2014/main" val="569395932"/>
                    </a:ext>
                  </a:extLst>
                </a:gridCol>
                <a:gridCol w="928047">
                  <a:extLst>
                    <a:ext uri="{9D8B030D-6E8A-4147-A177-3AD203B41FA5}">
                      <a16:colId xmlns:a16="http://schemas.microsoft.com/office/drawing/2014/main" val="2420526075"/>
                    </a:ext>
                  </a:extLst>
                </a:gridCol>
                <a:gridCol w="834422">
                  <a:extLst>
                    <a:ext uri="{9D8B030D-6E8A-4147-A177-3AD203B41FA5}">
                      <a16:colId xmlns:a16="http://schemas.microsoft.com/office/drawing/2014/main" val="339953562"/>
                    </a:ext>
                  </a:extLst>
                </a:gridCol>
                <a:gridCol w="1025435">
                  <a:extLst>
                    <a:ext uri="{9D8B030D-6E8A-4147-A177-3AD203B41FA5}">
                      <a16:colId xmlns:a16="http://schemas.microsoft.com/office/drawing/2014/main" val="178082346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Food Item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Completion Time (Seconds)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Hand to Mouth Gestures (count)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5151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77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Rice (~100 </a:t>
                      </a:r>
                      <a:r>
                        <a:rPr lang="en-US" dirty="0" err="1"/>
                        <a:t>gms</a:t>
                      </a:r>
                      <a:r>
                        <a:rPr lang="en-US" dirty="0"/>
                        <a:t>)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1140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568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33.5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8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Sandwich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299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14.4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00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Pasta/ Noodles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711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459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27.3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62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Fruits (~15 pieces)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387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183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13.5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1003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4162567" y="3903259"/>
            <a:ext cx="736979" cy="6277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11689" y="5009613"/>
            <a:ext cx="736979" cy="6277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47605" y="3903259"/>
            <a:ext cx="736979" cy="6277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96727" y="5009613"/>
            <a:ext cx="736979" cy="6277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42" y="6343948"/>
            <a:ext cx="91091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Sen, S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., Subbaraju, V., Misra, A., Balan, R. K., &amp; Lee, Y. (2017, June). Experiences in Building a Real-World Eating Recogniser. In 4th International Workshop on Physical Analytics</a:t>
            </a:r>
            <a:r>
              <a:rPr kumimoji="0" lang="en-SG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(WPA 2017, collocated with </a:t>
            </a:r>
            <a:r>
              <a:rPr kumimoji="0" lang="en-SG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Mobisys</a:t>
            </a:r>
            <a:r>
              <a:rPr kumimoji="0" lang="en-SG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), 2017 ACM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Slide Number Placeholder 14">
            <a:extLst>
              <a:ext uri="{FF2B5EF4-FFF2-40B4-BE49-F238E27FC236}">
                <a16:creationId xmlns:a16="http://schemas.microsoft.com/office/drawing/2014/main" id="{8B7FA7A9-6914-B144-8217-28956285A4FC}"/>
              </a:ext>
            </a:extLst>
          </p:cNvPr>
          <p:cNvSpPr txBox="1">
            <a:spLocks/>
          </p:cNvSpPr>
          <p:nvPr/>
        </p:nvSpPr>
        <p:spPr>
          <a:xfrm>
            <a:off x="8013700" y="6629400"/>
            <a:ext cx="1295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88F56-9054-42E8-B1A7-B8D4C64BBC56}" type="slidenum">
              <a:rPr kumimoji="0" lang="en-SG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G" sz="9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20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1" grpId="0" animBg="1"/>
      <p:bldP spid="10" grpId="0" animBg="1"/>
      <p:bldP spid="10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A831C0-1180-F84E-918D-7C6695609A63}"/>
              </a:ext>
            </a:extLst>
          </p:cNvPr>
          <p:cNvSpPr txBox="1">
            <a:spLocks/>
          </p:cNvSpPr>
          <p:nvPr/>
        </p:nvSpPr>
        <p:spPr>
          <a:xfrm>
            <a:off x="248171" y="132176"/>
            <a:ext cx="8095729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ANNAPURNA: Gesture Recognition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CAF3A0-22D1-5343-AFAA-274528FC2743}"/>
              </a:ext>
            </a:extLst>
          </p:cNvPr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A1FA030-613A-1C4E-8037-5E1FB9F69BEF}"/>
              </a:ext>
            </a:extLst>
          </p:cNvPr>
          <p:cNvSpPr/>
          <p:nvPr/>
        </p:nvSpPr>
        <p:spPr>
          <a:xfrm>
            <a:off x="385592" y="1313100"/>
            <a:ext cx="2511188" cy="7642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F916C-6C17-CB45-A5C5-5AABB5B1EFA3}"/>
              </a:ext>
            </a:extLst>
          </p:cNvPr>
          <p:cNvSpPr txBox="1"/>
          <p:nvPr/>
        </p:nvSpPr>
        <p:spPr>
          <a:xfrm>
            <a:off x="467479" y="794485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135 Episodes</a:t>
            </a:r>
            <a:endParaRPr lang="en-SG" sz="2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F554EE-A670-9E45-B0EC-2BC2CECEB109}"/>
              </a:ext>
            </a:extLst>
          </p:cNvPr>
          <p:cNvSpPr/>
          <p:nvPr/>
        </p:nvSpPr>
        <p:spPr>
          <a:xfrm>
            <a:off x="537992" y="1465500"/>
            <a:ext cx="2511188" cy="7642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501B45-BCC1-634A-A823-76A0CD4E0960}"/>
              </a:ext>
            </a:extLst>
          </p:cNvPr>
          <p:cNvSpPr/>
          <p:nvPr/>
        </p:nvSpPr>
        <p:spPr>
          <a:xfrm>
            <a:off x="690392" y="1617900"/>
            <a:ext cx="2511188" cy="7642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A7F105-5A10-3348-857A-922E64A6B1B3}"/>
              </a:ext>
            </a:extLst>
          </p:cNvPr>
          <p:cNvSpPr/>
          <p:nvPr/>
        </p:nvSpPr>
        <p:spPr>
          <a:xfrm>
            <a:off x="1006565" y="1892318"/>
            <a:ext cx="2511188" cy="764275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3C578C-1300-CB46-AACC-E65E95440CA7}"/>
              </a:ext>
            </a:extLst>
          </p:cNvPr>
          <p:cNvSpPr/>
          <p:nvPr/>
        </p:nvSpPr>
        <p:spPr>
          <a:xfrm>
            <a:off x="1006565" y="1892318"/>
            <a:ext cx="239332" cy="764275"/>
          </a:xfrm>
          <a:prstGeom prst="rect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DECD56-ECBC-B643-BD89-B2FA932F040C}"/>
              </a:ext>
            </a:extLst>
          </p:cNvPr>
          <p:cNvSpPr/>
          <p:nvPr/>
        </p:nvSpPr>
        <p:spPr>
          <a:xfrm>
            <a:off x="1460002" y="1892318"/>
            <a:ext cx="239332" cy="764275"/>
          </a:xfrm>
          <a:prstGeom prst="rect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F7363-3BCD-CE41-83C4-FC23281C1EC8}"/>
              </a:ext>
            </a:extLst>
          </p:cNvPr>
          <p:cNvSpPr/>
          <p:nvPr/>
        </p:nvSpPr>
        <p:spPr>
          <a:xfrm>
            <a:off x="1895841" y="1887362"/>
            <a:ext cx="239332" cy="764275"/>
          </a:xfrm>
          <a:prstGeom prst="rect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E868D-D05B-0F41-BDC4-9CA253D078DB}"/>
              </a:ext>
            </a:extLst>
          </p:cNvPr>
          <p:cNvSpPr/>
          <p:nvPr/>
        </p:nvSpPr>
        <p:spPr>
          <a:xfrm>
            <a:off x="2544606" y="1882408"/>
            <a:ext cx="239332" cy="764275"/>
          </a:xfrm>
          <a:prstGeom prst="rect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7DACD3-F320-1B40-B4CE-B452E88BCA8D}"/>
              </a:ext>
            </a:extLst>
          </p:cNvPr>
          <p:cNvSpPr/>
          <p:nvPr/>
        </p:nvSpPr>
        <p:spPr>
          <a:xfrm>
            <a:off x="3258445" y="1892318"/>
            <a:ext cx="244920" cy="754364"/>
          </a:xfrm>
          <a:prstGeom prst="rect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4E8846-812B-E248-9AD5-93B6691280B7}"/>
              </a:ext>
            </a:extLst>
          </p:cNvPr>
          <p:cNvGrpSpPr/>
          <p:nvPr/>
        </p:nvGrpSpPr>
        <p:grpSpPr>
          <a:xfrm>
            <a:off x="1126231" y="848214"/>
            <a:ext cx="3440734" cy="1044104"/>
            <a:chOff x="1518561" y="968129"/>
            <a:chExt cx="3440734" cy="1044104"/>
          </a:xfrm>
          <a:solidFill>
            <a:schemeClr val="bg1"/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E1A0C2-FC7C-AD48-A1B8-E52BB9D9CECF}"/>
                </a:ext>
              </a:extLst>
            </p:cNvPr>
            <p:cNvSpPr txBox="1"/>
            <p:nvPr/>
          </p:nvSpPr>
          <p:spPr>
            <a:xfrm>
              <a:off x="3073656" y="968129"/>
              <a:ext cx="1885639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Hand-to-Mouth</a:t>
              </a:r>
            </a:p>
            <a:p>
              <a:pPr algn="ctr"/>
              <a:r>
                <a:rPr lang="en-US" dirty="0"/>
                <a:t>Gesture</a:t>
              </a:r>
              <a:endParaRPr lang="en-S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F2480B-1D7F-034A-A299-C651CB31C7C6}"/>
                </a:ext>
              </a:extLst>
            </p:cNvPr>
            <p:cNvGrpSpPr/>
            <p:nvPr/>
          </p:nvGrpSpPr>
          <p:grpSpPr>
            <a:xfrm>
              <a:off x="1518561" y="1614460"/>
              <a:ext cx="2497915" cy="397773"/>
              <a:chOff x="1518561" y="1614460"/>
              <a:chExt cx="2497915" cy="397773"/>
            </a:xfrm>
            <a:grpFill/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2C24DA4-5D0C-AA4B-825F-28514962DADF}"/>
                  </a:ext>
                </a:extLst>
              </p:cNvPr>
              <p:cNvCxnSpPr>
                <a:stCxn id="17" idx="2"/>
                <a:endCxn id="11" idx="0"/>
              </p:cNvCxnSpPr>
              <p:nvPr/>
            </p:nvCxnSpPr>
            <p:spPr>
              <a:xfrm flipH="1">
                <a:off x="1518561" y="1614460"/>
                <a:ext cx="2497915" cy="397773"/>
              </a:xfrm>
              <a:prstGeom prst="straightConnector1">
                <a:avLst/>
              </a:prstGeom>
              <a:grpFill/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2AE6911-3D88-E943-8885-3247F1CA4A4A}"/>
                  </a:ext>
                </a:extLst>
              </p:cNvPr>
              <p:cNvCxnSpPr>
                <a:stCxn id="17" idx="2"/>
                <a:endCxn id="12" idx="0"/>
              </p:cNvCxnSpPr>
              <p:nvPr/>
            </p:nvCxnSpPr>
            <p:spPr>
              <a:xfrm flipH="1">
                <a:off x="1971998" y="1614460"/>
                <a:ext cx="2044478" cy="397773"/>
              </a:xfrm>
              <a:prstGeom prst="straightConnector1">
                <a:avLst/>
              </a:prstGeom>
              <a:grpFill/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1D83F29-B5D0-C54F-B6F9-FD657E2CE2F3}"/>
                  </a:ext>
                </a:extLst>
              </p:cNvPr>
              <p:cNvCxnSpPr>
                <a:stCxn id="17" idx="2"/>
                <a:endCxn id="13" idx="0"/>
              </p:cNvCxnSpPr>
              <p:nvPr/>
            </p:nvCxnSpPr>
            <p:spPr>
              <a:xfrm flipH="1">
                <a:off x="2407837" y="1614460"/>
                <a:ext cx="1608639" cy="392817"/>
              </a:xfrm>
              <a:prstGeom prst="straightConnector1">
                <a:avLst/>
              </a:prstGeom>
              <a:grpFill/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4E02544-B066-454F-AFF1-39917EB21EAD}"/>
                  </a:ext>
                </a:extLst>
              </p:cNvPr>
              <p:cNvCxnSpPr>
                <a:stCxn id="17" idx="2"/>
                <a:endCxn id="14" idx="0"/>
              </p:cNvCxnSpPr>
              <p:nvPr/>
            </p:nvCxnSpPr>
            <p:spPr>
              <a:xfrm flipH="1">
                <a:off x="3056602" y="1614460"/>
                <a:ext cx="959874" cy="387863"/>
              </a:xfrm>
              <a:prstGeom prst="straightConnector1">
                <a:avLst/>
              </a:prstGeom>
              <a:grpFill/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B686215-D025-4B44-9CB3-E553624CD254}"/>
                  </a:ext>
                </a:extLst>
              </p:cNvPr>
              <p:cNvCxnSpPr>
                <a:stCxn id="17" idx="2"/>
                <a:endCxn id="15" idx="0"/>
              </p:cNvCxnSpPr>
              <p:nvPr/>
            </p:nvCxnSpPr>
            <p:spPr>
              <a:xfrm flipH="1">
                <a:off x="3773235" y="1614460"/>
                <a:ext cx="243241" cy="397773"/>
              </a:xfrm>
              <a:prstGeom prst="straightConnector1">
                <a:avLst/>
              </a:prstGeom>
              <a:grpFill/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Arrow: Right 88">
            <a:extLst>
              <a:ext uri="{FF2B5EF4-FFF2-40B4-BE49-F238E27FC236}">
                <a16:creationId xmlns:a16="http://schemas.microsoft.com/office/drawing/2014/main" id="{D5E712E3-5FA2-E94C-B3C6-55BAE5DFD814}"/>
              </a:ext>
            </a:extLst>
          </p:cNvPr>
          <p:cNvSpPr/>
          <p:nvPr/>
        </p:nvSpPr>
        <p:spPr>
          <a:xfrm>
            <a:off x="4177819" y="1343807"/>
            <a:ext cx="1846280" cy="1181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Extraction</a:t>
            </a:r>
            <a:endParaRPr lang="en-SG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796FC7-C796-7F4F-B24E-8E4F67A843C7}"/>
              </a:ext>
            </a:extLst>
          </p:cNvPr>
          <p:cNvGrpSpPr/>
          <p:nvPr/>
        </p:nvGrpSpPr>
        <p:grpSpPr>
          <a:xfrm>
            <a:off x="5831803" y="822459"/>
            <a:ext cx="2942098" cy="1127433"/>
            <a:chOff x="5810301" y="1047676"/>
            <a:chExt cx="3070737" cy="12291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1689F6-85E7-4041-99DC-8B6D173D3FF4}"/>
                </a:ext>
              </a:extLst>
            </p:cNvPr>
            <p:cNvSpPr/>
            <p:nvPr/>
          </p:nvSpPr>
          <p:spPr>
            <a:xfrm>
              <a:off x="8608083" y="1485245"/>
              <a:ext cx="272955" cy="791570"/>
            </a:xfrm>
            <a:prstGeom prst="rect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C340AE-82C7-E349-93F2-F7BAC789788D}"/>
                </a:ext>
              </a:extLst>
            </p:cNvPr>
            <p:cNvSpPr/>
            <p:nvPr/>
          </p:nvSpPr>
          <p:spPr>
            <a:xfrm>
              <a:off x="7603834" y="1485245"/>
              <a:ext cx="272955" cy="791570"/>
            </a:xfrm>
            <a:prstGeom prst="rect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755635A-ECC4-4D44-AFF9-51367DFF5321}"/>
                </a:ext>
              </a:extLst>
            </p:cNvPr>
            <p:cNvSpPr/>
            <p:nvPr/>
          </p:nvSpPr>
          <p:spPr>
            <a:xfrm>
              <a:off x="7330879" y="1485245"/>
              <a:ext cx="272955" cy="791570"/>
            </a:xfrm>
            <a:prstGeom prst="rect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53F164D-BC82-0642-BD25-A06A1C7E705A}"/>
                </a:ext>
              </a:extLst>
            </p:cNvPr>
            <p:cNvSpPr/>
            <p:nvPr/>
          </p:nvSpPr>
          <p:spPr>
            <a:xfrm>
              <a:off x="7055649" y="1485245"/>
              <a:ext cx="272955" cy="791570"/>
            </a:xfrm>
            <a:prstGeom prst="rect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CBA43F-B2A1-B140-A09F-F152A9A8B79E}"/>
                </a:ext>
              </a:extLst>
            </p:cNvPr>
            <p:cNvSpPr/>
            <p:nvPr/>
          </p:nvSpPr>
          <p:spPr>
            <a:xfrm>
              <a:off x="6781557" y="1482886"/>
              <a:ext cx="272955" cy="791570"/>
            </a:xfrm>
            <a:prstGeom prst="rect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B2B6F2-2B48-0544-BE74-1C793022293D}"/>
                </a:ext>
              </a:extLst>
            </p:cNvPr>
            <p:cNvSpPr/>
            <p:nvPr/>
          </p:nvSpPr>
          <p:spPr>
            <a:xfrm>
              <a:off x="6508602" y="1482886"/>
              <a:ext cx="272955" cy="791570"/>
            </a:xfrm>
            <a:prstGeom prst="rect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443B8B-1727-F34D-83F6-8A235D9A39A1}"/>
                </a:ext>
              </a:extLst>
            </p:cNvPr>
            <p:cNvSpPr/>
            <p:nvPr/>
          </p:nvSpPr>
          <p:spPr>
            <a:xfrm>
              <a:off x="6233372" y="1482886"/>
              <a:ext cx="272955" cy="791570"/>
            </a:xfrm>
            <a:prstGeom prst="rect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1B9E7F6-9427-3A46-A121-B851381F97DC}"/>
                </a:ext>
              </a:extLst>
            </p:cNvPr>
            <p:cNvSpPr/>
            <p:nvPr/>
          </p:nvSpPr>
          <p:spPr>
            <a:xfrm>
              <a:off x="8011236" y="1774207"/>
              <a:ext cx="163773" cy="1317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323785-42FF-8B45-9FA0-7C1E26903010}"/>
                </a:ext>
              </a:extLst>
            </p:cNvPr>
            <p:cNvSpPr/>
            <p:nvPr/>
          </p:nvSpPr>
          <p:spPr>
            <a:xfrm>
              <a:off x="8309456" y="1774207"/>
              <a:ext cx="163773" cy="1317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B25B56-FDE8-DA44-BCC3-2B1A742FEF3F}"/>
                </a:ext>
              </a:extLst>
            </p:cNvPr>
            <p:cNvSpPr txBox="1"/>
            <p:nvPr/>
          </p:nvSpPr>
          <p:spPr>
            <a:xfrm>
              <a:off x="5810301" y="1047676"/>
              <a:ext cx="2797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Hand-to-Mouth Gesture</a:t>
              </a:r>
              <a:endParaRPr lang="en-SG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40EB70-E4F9-6C44-8BF2-AE8D48C1131A}"/>
              </a:ext>
            </a:extLst>
          </p:cNvPr>
          <p:cNvGrpSpPr/>
          <p:nvPr/>
        </p:nvGrpSpPr>
        <p:grpSpPr>
          <a:xfrm>
            <a:off x="5870540" y="2008155"/>
            <a:ext cx="3179335" cy="1099307"/>
            <a:chOff x="5984544" y="2600149"/>
            <a:chExt cx="3159456" cy="119847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F318229-DCF8-9A4B-B278-47902684BDB7}"/>
                </a:ext>
              </a:extLst>
            </p:cNvPr>
            <p:cNvSpPr/>
            <p:nvPr/>
          </p:nvSpPr>
          <p:spPr>
            <a:xfrm>
              <a:off x="8608083" y="3007055"/>
              <a:ext cx="272955" cy="791570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497DCBA-5B25-0443-9631-D2686A3634E2}"/>
                </a:ext>
              </a:extLst>
            </p:cNvPr>
            <p:cNvSpPr/>
            <p:nvPr/>
          </p:nvSpPr>
          <p:spPr>
            <a:xfrm>
              <a:off x="7603834" y="3007055"/>
              <a:ext cx="272955" cy="791570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997216E-E4B4-6840-89D0-C0131D24F52C}"/>
                </a:ext>
              </a:extLst>
            </p:cNvPr>
            <p:cNvSpPr/>
            <p:nvPr/>
          </p:nvSpPr>
          <p:spPr>
            <a:xfrm>
              <a:off x="7330879" y="3007055"/>
              <a:ext cx="272955" cy="791570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9DB4F43-3293-2244-A547-0E2E88B70B66}"/>
                </a:ext>
              </a:extLst>
            </p:cNvPr>
            <p:cNvSpPr/>
            <p:nvPr/>
          </p:nvSpPr>
          <p:spPr>
            <a:xfrm>
              <a:off x="7055649" y="3007055"/>
              <a:ext cx="272955" cy="791570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204FFD-549D-104F-BC11-116765866896}"/>
                </a:ext>
              </a:extLst>
            </p:cNvPr>
            <p:cNvSpPr/>
            <p:nvPr/>
          </p:nvSpPr>
          <p:spPr>
            <a:xfrm>
              <a:off x="6781557" y="3004696"/>
              <a:ext cx="272955" cy="791570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9B28A7-7C10-074E-A0E9-9318D811D307}"/>
                </a:ext>
              </a:extLst>
            </p:cNvPr>
            <p:cNvSpPr/>
            <p:nvPr/>
          </p:nvSpPr>
          <p:spPr>
            <a:xfrm>
              <a:off x="6508602" y="3004696"/>
              <a:ext cx="272955" cy="791570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CFA594-06B0-5D41-9EEE-42AAB769D06F}"/>
                </a:ext>
              </a:extLst>
            </p:cNvPr>
            <p:cNvSpPr/>
            <p:nvPr/>
          </p:nvSpPr>
          <p:spPr>
            <a:xfrm>
              <a:off x="6233372" y="3004696"/>
              <a:ext cx="272955" cy="791570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352ACBB-5797-4942-A8D2-A667390CF93E}"/>
                </a:ext>
              </a:extLst>
            </p:cNvPr>
            <p:cNvSpPr/>
            <p:nvPr/>
          </p:nvSpPr>
          <p:spPr>
            <a:xfrm>
              <a:off x="8011236" y="3296017"/>
              <a:ext cx="163773" cy="1317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B551750-48B5-AA4D-A4D6-6A1F6D5E6059}"/>
                </a:ext>
              </a:extLst>
            </p:cNvPr>
            <p:cNvSpPr/>
            <p:nvPr/>
          </p:nvSpPr>
          <p:spPr>
            <a:xfrm>
              <a:off x="8309456" y="3296017"/>
              <a:ext cx="163773" cy="1317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517A9C-75AA-9746-B050-23B4298D4361}"/>
                </a:ext>
              </a:extLst>
            </p:cNvPr>
            <p:cNvSpPr txBox="1"/>
            <p:nvPr/>
          </p:nvSpPr>
          <p:spPr>
            <a:xfrm>
              <a:off x="5984544" y="2600149"/>
              <a:ext cx="3159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 Hand-to-Mouth Gesture</a:t>
              </a:r>
              <a:endParaRPr lang="en-SG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195FBD-E99A-F945-BA71-CE5B2817F7C2}"/>
              </a:ext>
            </a:extLst>
          </p:cNvPr>
          <p:cNvGrpSpPr/>
          <p:nvPr/>
        </p:nvGrpSpPr>
        <p:grpSpPr>
          <a:xfrm>
            <a:off x="1006565" y="5255195"/>
            <a:ext cx="2427639" cy="899684"/>
            <a:chOff x="924388" y="4915932"/>
            <a:chExt cx="2138148" cy="89968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E1E39B-1385-3441-BD41-8D580CD5AFD2}"/>
                </a:ext>
              </a:extLst>
            </p:cNvPr>
            <p:cNvGrpSpPr/>
            <p:nvPr/>
          </p:nvGrpSpPr>
          <p:grpSpPr>
            <a:xfrm>
              <a:off x="924388" y="4915932"/>
              <a:ext cx="2138148" cy="449842"/>
              <a:chOff x="924388" y="4915932"/>
              <a:chExt cx="2138148" cy="449842"/>
            </a:xfrm>
            <a:solidFill>
              <a:srgbClr val="66FF66"/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11EBD98-C1A2-9F44-8DFC-9BB1021F45DF}"/>
                  </a:ext>
                </a:extLst>
              </p:cNvPr>
              <p:cNvSpPr/>
              <p:nvPr/>
            </p:nvSpPr>
            <p:spPr>
              <a:xfrm>
                <a:off x="930322" y="4915932"/>
                <a:ext cx="2132214" cy="1501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E88286F-2DA2-924C-9212-1B95C658C21F}"/>
                  </a:ext>
                </a:extLst>
              </p:cNvPr>
              <p:cNvSpPr/>
              <p:nvPr/>
            </p:nvSpPr>
            <p:spPr>
              <a:xfrm>
                <a:off x="929585" y="5066057"/>
                <a:ext cx="2132214" cy="1501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4C6EBB8-EEAC-9E40-B721-209548D7A06B}"/>
                  </a:ext>
                </a:extLst>
              </p:cNvPr>
              <p:cNvSpPr/>
              <p:nvPr/>
            </p:nvSpPr>
            <p:spPr>
              <a:xfrm>
                <a:off x="924388" y="5215649"/>
                <a:ext cx="2132214" cy="1501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5BBC298-4CC4-B24E-BE21-73FD1D03BA2F}"/>
                </a:ext>
              </a:extLst>
            </p:cNvPr>
            <p:cNvGrpSpPr/>
            <p:nvPr/>
          </p:nvGrpSpPr>
          <p:grpSpPr>
            <a:xfrm>
              <a:off x="924388" y="5365774"/>
              <a:ext cx="2138148" cy="449842"/>
              <a:chOff x="924388" y="4915932"/>
              <a:chExt cx="2138148" cy="449842"/>
            </a:xfrm>
            <a:solidFill>
              <a:srgbClr val="000000"/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C33A5F0-2F3A-D34B-AF74-6B804E246051}"/>
                  </a:ext>
                </a:extLst>
              </p:cNvPr>
              <p:cNvSpPr/>
              <p:nvPr/>
            </p:nvSpPr>
            <p:spPr>
              <a:xfrm>
                <a:off x="930322" y="4915932"/>
                <a:ext cx="2132214" cy="1501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CD6BF7B-8A1B-B444-8179-E6137360083F}"/>
                  </a:ext>
                </a:extLst>
              </p:cNvPr>
              <p:cNvSpPr/>
              <p:nvPr/>
            </p:nvSpPr>
            <p:spPr>
              <a:xfrm>
                <a:off x="929585" y="5066057"/>
                <a:ext cx="2132214" cy="1501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6067A9C-311B-574A-B5E1-42E162B6AEFF}"/>
                  </a:ext>
                </a:extLst>
              </p:cNvPr>
              <p:cNvSpPr/>
              <p:nvPr/>
            </p:nvSpPr>
            <p:spPr>
              <a:xfrm>
                <a:off x="924388" y="5215649"/>
                <a:ext cx="2132214" cy="15012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56" name="Arrow: Right 120">
            <a:extLst>
              <a:ext uri="{FF2B5EF4-FFF2-40B4-BE49-F238E27FC236}">
                <a16:creationId xmlns:a16="http://schemas.microsoft.com/office/drawing/2014/main" id="{301B3F57-7C55-EE44-9AC8-8A870C6CEA9C}"/>
              </a:ext>
            </a:extLst>
          </p:cNvPr>
          <p:cNvSpPr/>
          <p:nvPr/>
        </p:nvSpPr>
        <p:spPr>
          <a:xfrm>
            <a:off x="4118935" y="5114446"/>
            <a:ext cx="1619291" cy="1181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Building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9E95ED-FC8B-494F-A0F0-5C8322F1577F}"/>
              </a:ext>
            </a:extLst>
          </p:cNvPr>
          <p:cNvSpPr txBox="1"/>
          <p:nvPr/>
        </p:nvSpPr>
        <p:spPr>
          <a:xfrm>
            <a:off x="6196650" y="5399125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Used in the </a:t>
            </a:r>
          </a:p>
          <a:p>
            <a:r>
              <a:rPr lang="en-US" dirty="0"/>
              <a:t>real-world studies</a:t>
            </a:r>
            <a:endParaRPr lang="en-SG" dirty="0"/>
          </a:p>
        </p:txBody>
      </p:sp>
      <p:sp>
        <p:nvSpPr>
          <p:cNvPr id="58" name="Rectangle: Rounded Corners 122">
            <a:extLst>
              <a:ext uri="{FF2B5EF4-FFF2-40B4-BE49-F238E27FC236}">
                <a16:creationId xmlns:a16="http://schemas.microsoft.com/office/drawing/2014/main" id="{FEFF8383-2C52-1B49-B87C-864534B8C8F6}"/>
              </a:ext>
            </a:extLst>
          </p:cNvPr>
          <p:cNvSpPr/>
          <p:nvPr/>
        </p:nvSpPr>
        <p:spPr>
          <a:xfrm>
            <a:off x="1031932" y="3406272"/>
            <a:ext cx="2184524" cy="7481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</a:t>
            </a:r>
            <a:r>
              <a:rPr lang="en-US" i="1" dirty="0">
                <a:solidFill>
                  <a:schemeClr val="bg1"/>
                </a:solidFill>
              </a:rPr>
              <a:t>similar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to eating</a:t>
            </a:r>
            <a:r>
              <a:rPr lang="en-US" dirty="0">
                <a:solidFill>
                  <a:schemeClr val="bg1"/>
                </a:solidFill>
              </a:rPr>
              <a:t> gestures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59" name="Arrow: Right 123">
            <a:extLst>
              <a:ext uri="{FF2B5EF4-FFF2-40B4-BE49-F238E27FC236}">
                <a16:creationId xmlns:a16="http://schemas.microsoft.com/office/drawing/2014/main" id="{AD86FBD3-F66F-0246-B75C-66BDFFE916C6}"/>
              </a:ext>
            </a:extLst>
          </p:cNvPr>
          <p:cNvSpPr/>
          <p:nvPr/>
        </p:nvSpPr>
        <p:spPr>
          <a:xfrm rot="8271008">
            <a:off x="3439212" y="3682763"/>
            <a:ext cx="2725592" cy="1265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Feature Extraction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60" name="Arrow: Down 124">
            <a:extLst>
              <a:ext uri="{FF2B5EF4-FFF2-40B4-BE49-F238E27FC236}">
                <a16:creationId xmlns:a16="http://schemas.microsoft.com/office/drawing/2014/main" id="{C0BB73CA-F8C3-0341-808D-52B1178EB6A0}"/>
              </a:ext>
            </a:extLst>
          </p:cNvPr>
          <p:cNvSpPr/>
          <p:nvPr/>
        </p:nvSpPr>
        <p:spPr>
          <a:xfrm>
            <a:off x="844322" y="4250051"/>
            <a:ext cx="2583948" cy="899278"/>
          </a:xfrm>
          <a:prstGeom prst="downArrow">
            <a:avLst>
              <a:gd name="adj1" fmla="val 50000"/>
              <a:gd name="adj2" fmla="val 34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Extraction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1" name="Slide Number Placeholder 14">
            <a:extLst>
              <a:ext uri="{FF2B5EF4-FFF2-40B4-BE49-F238E27FC236}">
                <a16:creationId xmlns:a16="http://schemas.microsoft.com/office/drawing/2014/main" id="{108618E9-AD5F-D24F-BDBC-FD5A48418071}"/>
              </a:ext>
            </a:extLst>
          </p:cNvPr>
          <p:cNvSpPr txBox="1">
            <a:spLocks/>
          </p:cNvSpPr>
          <p:nvPr/>
        </p:nvSpPr>
        <p:spPr>
          <a:xfrm>
            <a:off x="7708900" y="6691313"/>
            <a:ext cx="1295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088F56-9054-42E8-B1A7-B8D4C64BBC56}" type="slidenum">
              <a:rPr lang="en-SG" smtClean="0"/>
              <a:pPr/>
              <a:t>6</a:t>
            </a:fld>
            <a:endParaRPr lang="en-SG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4BC642-545A-9743-96B7-12105B76E906}"/>
              </a:ext>
            </a:extLst>
          </p:cNvPr>
          <p:cNvSpPr/>
          <p:nvPr/>
        </p:nvSpPr>
        <p:spPr>
          <a:xfrm>
            <a:off x="248171" y="2022829"/>
            <a:ext cx="8525730" cy="10222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the gesture recognizer  can be found in “</a:t>
            </a:r>
            <a:r>
              <a:rPr lang="en-SG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Sen, S., Subbaraju, V., Misra, A., Balan, R. K., &amp; Lee, Y. Experiences in Building a Real-World Eating Recogniser. In 4th International Workshop on Physical Analytics</a:t>
            </a:r>
            <a:r>
              <a:rPr lang="en-SG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(WPA 2017, collocated with </a:t>
            </a:r>
            <a:r>
              <a:rPr lang="en-SG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lang="en-SG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2017.”</a:t>
            </a:r>
          </a:p>
        </p:txBody>
      </p:sp>
    </p:spTree>
    <p:extLst>
      <p:ext uri="{BB962C8B-B14F-4D97-AF65-F5344CB8AC3E}">
        <p14:creationId xmlns:p14="http://schemas.microsoft.com/office/powerpoint/2010/main" val="271792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 animBg="1"/>
      <p:bldP spid="57" grpId="0"/>
      <p:bldP spid="58" grpId="0" animBg="1"/>
      <p:bldP spid="59" grpId="0" animBg="1"/>
      <p:bldP spid="60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6" y="1347245"/>
            <a:ext cx="2455544" cy="2832385"/>
          </a:xfrm>
          <a:prstGeom prst="rect">
            <a:avLst/>
          </a:prstGeom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170815" y="15494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POSSIBILITY OF CAPTURING IMAGES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78333" y="1374459"/>
            <a:ext cx="1417545" cy="923330"/>
          </a:xfrm>
          <a:prstGeom prst="rect">
            <a:avLst/>
          </a:prstGeom>
          <a:noFill/>
          <a:ln>
            <a:solidFill>
              <a:srgbClr val="FFFFFF">
                <a:lumMod val="75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7 Distinct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Positions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Considered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491016" y="4566414"/>
            <a:ext cx="1380681" cy="1586683"/>
            <a:chOff x="1732537" y="3727449"/>
            <a:chExt cx="1380681" cy="1586683"/>
          </a:xfrm>
        </p:grpSpPr>
        <p:pic>
          <p:nvPicPr>
            <p:cNvPr id="46" name="Picture 4" descr="Image result for samsung gear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5" t="13104" r="30715" b="13331"/>
            <a:stretch/>
          </p:blipFill>
          <p:spPr bwMode="auto">
            <a:xfrm>
              <a:off x="2033375" y="3727449"/>
              <a:ext cx="782197" cy="129369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1732537" y="4852467"/>
              <a:ext cx="1380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+mn-ea"/>
                  <a:cs typeface="Helvetica"/>
                </a:rPr>
                <a:t>Samsung Gear 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+mn-ea"/>
                  <a:cs typeface="Helvetica"/>
                </a:rPr>
                <a:t>Positions 2, 5</a:t>
              </a:r>
              <a:endParaRPr kumimoji="0" lang="en-SG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25482" y="4584987"/>
            <a:ext cx="1440418" cy="1602373"/>
            <a:chOff x="2905101" y="3978520"/>
            <a:chExt cx="1440418" cy="1602373"/>
          </a:xfrm>
        </p:grpSpPr>
        <p:pic>
          <p:nvPicPr>
            <p:cNvPr id="49" name="Picture 6" descr="Image result for omate truesmart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01" r="53432"/>
            <a:stretch/>
          </p:blipFill>
          <p:spPr bwMode="auto">
            <a:xfrm>
              <a:off x="3216353" y="3978520"/>
              <a:ext cx="817914" cy="116180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905101" y="5119228"/>
              <a:ext cx="1440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+mn-ea"/>
                  <a:cs typeface="Helvetica"/>
                </a:rPr>
                <a:t>Omate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+mn-ea"/>
                  <a:cs typeface="Helvetica"/>
                </a:rPr>
                <a:t> </a:t>
              </a: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+mn-ea"/>
                  <a:cs typeface="Helvetica"/>
                </a:rPr>
                <a:t>TrueSmart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+mn-ea"/>
                  <a:cs typeface="Helvetica"/>
                </a:rPr>
                <a:t>Positions 3,4</a:t>
              </a:r>
              <a:endParaRPr kumimoji="0" lang="en-SG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endParaRPr>
            </a:p>
          </p:txBody>
        </p:sp>
      </p:grpSp>
      <p:cxnSp>
        <p:nvCxnSpPr>
          <p:cNvPr id="51" name="Straight Connector 50"/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3" name="Straight Arrow Connector 25"/>
          <p:cNvCxnSpPr>
            <a:stCxn id="41" idx="1"/>
          </p:cNvCxnSpPr>
          <p:nvPr/>
        </p:nvCxnSpPr>
        <p:spPr>
          <a:xfrm rot="10800000" flipV="1">
            <a:off x="2208311" y="1836124"/>
            <a:ext cx="270022" cy="345522"/>
          </a:xfrm>
          <a:prstGeom prst="curvedConnector2">
            <a:avLst/>
          </a:prstGeom>
          <a:noFill/>
          <a:ln w="25400" cap="flat" cmpd="sng" algn="ctr">
            <a:solidFill>
              <a:srgbClr val="797B7E"/>
            </a:solidFill>
            <a:prstDash val="solid"/>
            <a:tailEnd type="arrow"/>
          </a:ln>
          <a:effectLst/>
        </p:spPr>
      </p:cxnSp>
      <p:cxnSp>
        <p:nvCxnSpPr>
          <p:cNvPr id="54" name="Straight Arrow Connector 53"/>
          <p:cNvCxnSpPr>
            <a:stCxn id="9" idx="2"/>
            <a:endCxn id="63" idx="0"/>
          </p:cNvCxnSpPr>
          <p:nvPr/>
        </p:nvCxnSpPr>
        <p:spPr>
          <a:xfrm flipH="1">
            <a:off x="893745" y="4179630"/>
            <a:ext cx="760093" cy="371482"/>
          </a:xfrm>
          <a:prstGeom prst="straightConnector1">
            <a:avLst/>
          </a:prstGeom>
          <a:noFill/>
          <a:ln w="25400" cap="flat" cmpd="sng" algn="ctr">
            <a:solidFill>
              <a:srgbClr val="797B7E"/>
            </a:solidFill>
            <a:prstDash val="solid"/>
            <a:tailEnd type="arrow"/>
          </a:ln>
          <a:effectLst/>
        </p:spPr>
      </p:cxnSp>
      <p:cxnSp>
        <p:nvCxnSpPr>
          <p:cNvPr id="55" name="Straight Arrow Connector 54"/>
          <p:cNvCxnSpPr>
            <a:stCxn id="9" idx="2"/>
          </p:cNvCxnSpPr>
          <p:nvPr/>
        </p:nvCxnSpPr>
        <p:spPr>
          <a:xfrm>
            <a:off x="1653838" y="4179630"/>
            <a:ext cx="601473" cy="447659"/>
          </a:xfrm>
          <a:prstGeom prst="straightConnector1">
            <a:avLst/>
          </a:prstGeom>
          <a:noFill/>
          <a:ln w="25400" cap="flat" cmpd="sng" algn="ctr">
            <a:solidFill>
              <a:srgbClr val="797B7E"/>
            </a:solidFill>
            <a:prstDash val="solid"/>
            <a:tailEnd type="arrow"/>
          </a:ln>
          <a:effectLst/>
        </p:spPr>
      </p:cxnSp>
      <p:cxnSp>
        <p:nvCxnSpPr>
          <p:cNvPr id="56" name="Straight Arrow Connector 55"/>
          <p:cNvCxnSpPr>
            <a:stCxn id="9" idx="2"/>
          </p:cNvCxnSpPr>
          <p:nvPr/>
        </p:nvCxnSpPr>
        <p:spPr>
          <a:xfrm>
            <a:off x="1653838" y="4179630"/>
            <a:ext cx="1677119" cy="425842"/>
          </a:xfrm>
          <a:prstGeom prst="straightConnector1">
            <a:avLst/>
          </a:prstGeom>
          <a:noFill/>
          <a:ln w="25400" cap="flat" cmpd="sng" algn="ctr">
            <a:solidFill>
              <a:srgbClr val="797B7E"/>
            </a:solidFill>
            <a:prstDash val="solid"/>
            <a:tailEnd type="arrow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4413445" y="2176625"/>
            <a:ext cx="4266062" cy="3374687"/>
            <a:chOff x="4175125" y="831850"/>
            <a:chExt cx="4764016" cy="3630128"/>
          </a:xfrm>
        </p:grpSpPr>
        <p:sp>
          <p:nvSpPr>
            <p:cNvPr id="57" name="Rectangle 56"/>
            <p:cNvSpPr/>
            <p:nvPr/>
          </p:nvSpPr>
          <p:spPr>
            <a:xfrm>
              <a:off x="4175125" y="831850"/>
              <a:ext cx="4764016" cy="3630128"/>
            </a:xfrm>
            <a:prstGeom prst="rect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892" y="1235891"/>
              <a:ext cx="4457949" cy="2932357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149668" y="4551112"/>
            <a:ext cx="1400890" cy="1521569"/>
            <a:chOff x="109233" y="4542782"/>
            <a:chExt cx="1400890" cy="1521569"/>
          </a:xfrm>
        </p:grpSpPr>
        <p:sp>
          <p:nvSpPr>
            <p:cNvPr id="44" name="TextBox 43"/>
            <p:cNvSpPr txBox="1"/>
            <p:nvPr/>
          </p:nvSpPr>
          <p:spPr>
            <a:xfrm>
              <a:off x="109233" y="5602686"/>
              <a:ext cx="1380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+mn-ea"/>
                  <a:cs typeface="Helvetica"/>
                </a:rPr>
                <a:t>Samsung Gear 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+mn-ea"/>
                  <a:cs typeface="Helvetica"/>
                </a:rPr>
                <a:t>Positions 1,6,7</a:t>
              </a:r>
              <a:endParaRPr kumimoji="0" lang="en-SG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endParaRPr>
            </a:p>
          </p:txBody>
        </p:sp>
        <p:pic>
          <p:nvPicPr>
            <p:cNvPr id="63" name="Picture 2" descr="Image result for samsung gear 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96" y="4542782"/>
              <a:ext cx="1313627" cy="10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3" name="Slide Number Placeholder 10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088F56-9054-42E8-B1A7-B8D4C64BBC56}" type="slidenum">
              <a:rPr kumimoji="0" lang="en-SG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SG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13445" y="1475391"/>
            <a:ext cx="4275287" cy="541748"/>
          </a:xfrm>
          <a:prstGeom prst="rect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2 male participants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15 rice eating episodes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B7EED3-F968-C244-BCB7-7DDA1000D543}"/>
              </a:ext>
            </a:extLst>
          </p:cNvPr>
          <p:cNvSpPr/>
          <p:nvPr/>
        </p:nvSpPr>
        <p:spPr>
          <a:xfrm>
            <a:off x="64132" y="1101677"/>
            <a:ext cx="8851268" cy="52546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ounded Rectangle 24"/>
          <p:cNvSpPr/>
          <p:nvPr/>
        </p:nvSpPr>
        <p:spPr>
          <a:xfrm>
            <a:off x="231164" y="862455"/>
            <a:ext cx="3789268" cy="424073"/>
          </a:xfrm>
          <a:prstGeom prst="roundRect">
            <a:avLst/>
          </a:prstGeom>
          <a:solidFill>
            <a:srgbClr val="0E1C5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524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Feasibility vs. Camera Position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F51CFB-3614-BA4E-92E5-E7EBCD70ED19}"/>
              </a:ext>
            </a:extLst>
          </p:cNvPr>
          <p:cNvSpPr/>
          <p:nvPr/>
        </p:nvSpPr>
        <p:spPr>
          <a:xfrm>
            <a:off x="426066" y="2017139"/>
            <a:ext cx="762654" cy="8357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0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9" y="1522228"/>
            <a:ext cx="3048000" cy="3048000"/>
          </a:xfrm>
          <a:prstGeom prst="rect">
            <a:avLst/>
          </a:prstGeom>
        </p:spPr>
      </p:pic>
      <p:sp>
        <p:nvSpPr>
          <p:cNvPr id="58" name="Title 1"/>
          <p:cNvSpPr txBox="1">
            <a:spLocks/>
          </p:cNvSpPr>
          <p:nvPr/>
        </p:nvSpPr>
        <p:spPr>
          <a:xfrm>
            <a:off x="170814" y="154940"/>
            <a:ext cx="8973185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Examples of images captured: 1 gesture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1" name="Slide Number Placeholder 14">
            <a:extLst>
              <a:ext uri="{FF2B5EF4-FFF2-40B4-BE49-F238E27FC236}">
                <a16:creationId xmlns:a16="http://schemas.microsoft.com/office/drawing/2014/main" id="{3E6EF6DE-7886-6E4B-878D-2A8DCD75B132}"/>
              </a:ext>
            </a:extLst>
          </p:cNvPr>
          <p:cNvSpPr txBox="1">
            <a:spLocks/>
          </p:cNvSpPr>
          <p:nvPr/>
        </p:nvSpPr>
        <p:spPr>
          <a:xfrm>
            <a:off x="7708900" y="6691313"/>
            <a:ext cx="1295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88F56-9054-42E8-B1A7-B8D4C64BBC56}" type="slidenum">
              <a:rPr kumimoji="0" lang="en-S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S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0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6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8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4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6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4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6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8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2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4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6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4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6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2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4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6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8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99996" y="1345591"/>
            <a:ext cx="2001795" cy="3871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Light" pitchFamily="2" charset="0"/>
                <a:ea typeface="+mn-ea"/>
                <a:cs typeface="+mn-cs"/>
              </a:rPr>
              <a:t>Edge Detector</a:t>
            </a:r>
            <a:endParaRPr kumimoji="0" lang="en-SG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Light" pitchFamily="2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6432" y="2025774"/>
            <a:ext cx="2001795" cy="63919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Plate Area Detector 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8048" y="2984097"/>
            <a:ext cx="2001795" cy="5612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Foreground Detection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4221" y="4363915"/>
            <a:ext cx="2001795" cy="3871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Ranker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9993" y="5068576"/>
            <a:ext cx="2001795" cy="3871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Display to User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>
            <a:stCxn id="15" idx="2"/>
          </p:cNvCxnSpPr>
          <p:nvPr/>
        </p:nvCxnSpPr>
        <p:spPr>
          <a:xfrm flipH="1">
            <a:off x="1897329" y="2664967"/>
            <a:ext cx="1" cy="3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9" y="2712695"/>
            <a:ext cx="2210158" cy="6314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26" y="4093540"/>
            <a:ext cx="1404730" cy="14047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51" y="940640"/>
            <a:ext cx="1404730" cy="14047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27" y="900826"/>
            <a:ext cx="1404730" cy="14047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26" y="888358"/>
            <a:ext cx="1404730" cy="14047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24" y="2436009"/>
            <a:ext cx="1404730" cy="14047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27" y="2450989"/>
            <a:ext cx="1404730" cy="14047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37" y="2467947"/>
            <a:ext cx="1404730" cy="14047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7" y="4080745"/>
            <a:ext cx="1404730" cy="14047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13" y="4080744"/>
            <a:ext cx="1404730" cy="140473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88" y="940641"/>
            <a:ext cx="1452465" cy="14047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40" y="907462"/>
            <a:ext cx="1426666" cy="142666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99" y="881105"/>
            <a:ext cx="1424451" cy="142445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7" y="2443752"/>
            <a:ext cx="1404730" cy="140473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27" y="2450988"/>
            <a:ext cx="1422918" cy="142291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07" y="2434070"/>
            <a:ext cx="1421649" cy="142164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6" y="4050042"/>
            <a:ext cx="1420007" cy="142000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02" y="4080745"/>
            <a:ext cx="1389304" cy="138930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739" y="4080744"/>
            <a:ext cx="1417526" cy="141752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86" y="2444479"/>
            <a:ext cx="1396260" cy="13962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74" y="2408224"/>
            <a:ext cx="1465682" cy="146568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6" y="4050042"/>
            <a:ext cx="1440709" cy="144070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14" y="4100175"/>
            <a:ext cx="1369874" cy="1369874"/>
          </a:xfrm>
          <a:prstGeom prst="rect">
            <a:avLst/>
          </a:prstGeom>
        </p:spPr>
      </p:pic>
      <p:cxnSp>
        <p:nvCxnSpPr>
          <p:cNvPr id="6152" name="Straight Arrow Connector 6151"/>
          <p:cNvCxnSpPr>
            <a:stCxn id="14" idx="2"/>
            <a:endCxn id="15" idx="0"/>
          </p:cNvCxnSpPr>
          <p:nvPr/>
        </p:nvCxnSpPr>
        <p:spPr>
          <a:xfrm flipH="1">
            <a:off x="1897330" y="1732769"/>
            <a:ext cx="3564" cy="293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54" name="Straight Arrow Connector 6153"/>
          <p:cNvCxnSpPr>
            <a:stCxn id="15" idx="2"/>
            <a:endCxn id="17" idx="0"/>
          </p:cNvCxnSpPr>
          <p:nvPr/>
        </p:nvCxnSpPr>
        <p:spPr>
          <a:xfrm>
            <a:off x="1897330" y="2664967"/>
            <a:ext cx="1616" cy="319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56" name="Straight Arrow Connector 6155"/>
          <p:cNvCxnSpPr>
            <a:stCxn id="17" idx="2"/>
            <a:endCxn id="85" idx="0"/>
          </p:cNvCxnSpPr>
          <p:nvPr/>
        </p:nvCxnSpPr>
        <p:spPr>
          <a:xfrm>
            <a:off x="1898946" y="3545378"/>
            <a:ext cx="6173" cy="175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58" name="Straight Arrow Connector 6157"/>
          <p:cNvCxnSpPr>
            <a:stCxn id="18" idx="2"/>
            <a:endCxn id="20" idx="0"/>
          </p:cNvCxnSpPr>
          <p:nvPr/>
        </p:nvCxnSpPr>
        <p:spPr>
          <a:xfrm flipH="1">
            <a:off x="1900891" y="4751093"/>
            <a:ext cx="4228" cy="317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904221" y="3720863"/>
            <a:ext cx="2001795" cy="3871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Verifier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67" name="Straight Arrow Connector 6166"/>
          <p:cNvCxnSpPr>
            <a:stCxn id="85" idx="2"/>
            <a:endCxn id="18" idx="0"/>
          </p:cNvCxnSpPr>
          <p:nvPr/>
        </p:nvCxnSpPr>
        <p:spPr>
          <a:xfrm>
            <a:off x="1905119" y="4108041"/>
            <a:ext cx="0" cy="255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72" name="TextBox 6171"/>
          <p:cNvSpPr txBox="1"/>
          <p:nvPr/>
        </p:nvSpPr>
        <p:spPr>
          <a:xfrm>
            <a:off x="3786323" y="955467"/>
            <a:ext cx="32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Best Images For entire Episode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85" name="Picture 618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07225" y="1539180"/>
            <a:ext cx="5021332" cy="4588982"/>
          </a:xfrm>
          <a:prstGeom prst="rect">
            <a:avLst/>
          </a:prstGeom>
        </p:spPr>
      </p:pic>
      <p:pic>
        <p:nvPicPr>
          <p:cNvPr id="6184" name="Picture 618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05280" y="1471263"/>
            <a:ext cx="6138720" cy="3018323"/>
          </a:xfrm>
          <a:prstGeom prst="rect">
            <a:avLst/>
          </a:prstGeom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315869" y="146775"/>
            <a:ext cx="854529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THE IMAGE PROCESSING PIPELINE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0" y="695415"/>
            <a:ext cx="9144000" cy="0"/>
          </a:xfrm>
          <a:prstGeom prst="line">
            <a:avLst/>
          </a:prstGeom>
          <a:noFill/>
          <a:ln w="25400" cap="flat" cmpd="sng" algn="ctr">
            <a:solidFill>
              <a:srgbClr val="FF993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7" name="Slide Number Placeholder 14">
            <a:extLst>
              <a:ext uri="{FF2B5EF4-FFF2-40B4-BE49-F238E27FC236}">
                <a16:creationId xmlns:a16="http://schemas.microsoft.com/office/drawing/2014/main" id="{ADB6DF62-0834-C043-B332-BBAA650B78E5}"/>
              </a:ext>
            </a:extLst>
          </p:cNvPr>
          <p:cNvSpPr txBox="1">
            <a:spLocks/>
          </p:cNvSpPr>
          <p:nvPr/>
        </p:nvSpPr>
        <p:spPr>
          <a:xfrm>
            <a:off x="7708900" y="6691313"/>
            <a:ext cx="1295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88F56-9054-42E8-B1A7-B8D4C64BBC56}" type="slidenum">
              <a:rPr kumimoji="0" lang="en-SG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SG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36274E-F39E-0645-9FA3-21FA76F792AF}"/>
              </a:ext>
            </a:extLst>
          </p:cNvPr>
          <p:cNvSpPr txBox="1"/>
          <p:nvPr/>
        </p:nvSpPr>
        <p:spPr>
          <a:xfrm>
            <a:off x="33960" y="6430584"/>
            <a:ext cx="910910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Sen, S</a:t>
            </a: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., Subbaraju, V., Misra, A., Balan, R. K., &amp; Lee, Y. (2018, June).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Annapurna: Building a Real-World Smartwatch-based Automated Food Journal. 19TH IEEE International Symposium on a World of Wireless, Mobile and Multimedia Networks  (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WoWMoM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2018) – To Appear</a:t>
            </a:r>
          </a:p>
        </p:txBody>
      </p:sp>
    </p:spTree>
    <p:extLst>
      <p:ext uri="{BB962C8B-B14F-4D97-AF65-F5344CB8AC3E}">
        <p14:creationId xmlns:p14="http://schemas.microsoft.com/office/powerpoint/2010/main" val="299318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8A1D9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8A1D9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8A1D9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8A1D9"/>
                                      </p:to>
                                    </p:animClr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8A1D9"/>
                                      </p:to>
                                    </p:animClr>
                                    <p:set>
                                      <p:cBhvr>
                                        <p:cTn id="16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8A1D9"/>
                                      </p:to>
                                    </p:animClr>
                                    <p:set>
                                      <p:cBhvr>
                                        <p:cTn id="1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8A1D9"/>
                                      </p:to>
                                    </p:animClr>
                                    <p:set>
                                      <p:cBhvr>
                                        <p:cTn id="2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5" grpId="4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20" grpId="0" animBg="1"/>
      <p:bldP spid="20" grpId="1" animBg="1"/>
      <p:bldP spid="85" grpId="0" animBg="1"/>
      <p:bldP spid="85" grpId="1" animBg="1"/>
      <p:bldP spid="85" grpId="2" animBg="1"/>
      <p:bldP spid="6172" grpId="0"/>
      <p:bldP spid="6172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2313</TotalTime>
  <Words>809</Words>
  <Application>Microsoft Macintosh PowerPoint</Application>
  <PresentationFormat>On-screen Show (4:3)</PresentationFormat>
  <Paragraphs>171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Franklin Gothic Book</vt:lpstr>
      <vt:lpstr>Helvetica</vt:lpstr>
      <vt:lpstr>HelvLight</vt:lpstr>
      <vt:lpstr>Open Sans</vt:lpstr>
      <vt:lpstr>Wingdings</vt:lpstr>
      <vt:lpstr>Office Theme</vt:lpstr>
      <vt:lpstr>Annapurna: Building a Real-World Smartwatch based Automated Food Journal</vt:lpstr>
      <vt:lpstr>NEED FOR AUTOMATED FOOD JOURNALING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Sougata Sen</dc:creator>
  <cp:lastModifiedBy>Sougata Sen</cp:lastModifiedBy>
  <cp:revision>9</cp:revision>
  <dcterms:created xsi:type="dcterms:W3CDTF">2018-06-08T14:47:06Z</dcterms:created>
  <dcterms:modified xsi:type="dcterms:W3CDTF">2018-11-06T21:05:06Z</dcterms:modified>
</cp:coreProperties>
</file>